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2EE20A-8428-42CA-BB88-E839F01CF6C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33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080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296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959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584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2859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731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789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14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02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52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2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22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147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724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096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952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DA44-F00F-4232-99E4-3C0315A93408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B86D324-7103-4476-BF5A-1FFE5E29DA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24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microsoft.com/office/2007/relationships/hdphoto" Target="../media/hdphoto3.wdp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107" y="362341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b="1" cap="all" spc="120" baseline="0" dirty="0" smtClean="0">
                <a:solidFill>
                  <a:srgbClr val="0070C0"/>
                </a:solidFill>
                <a:effectLst/>
                <a:latin typeface="AR CHRISTY" panose="02000000000000000000" pitchFamily="2" charset="0"/>
              </a:rPr>
              <a:t>E-retail factors for customer activation and retention: </a:t>
            </a:r>
            <a:br>
              <a:rPr lang="en-US" sz="3600" b="1" cap="all" spc="120" baseline="0" dirty="0" smtClean="0">
                <a:solidFill>
                  <a:srgbClr val="0070C0"/>
                </a:solidFill>
                <a:effectLst/>
                <a:latin typeface="AR CHRISTY" panose="02000000000000000000" pitchFamily="2" charset="0"/>
              </a:rPr>
            </a:br>
            <a:r>
              <a:rPr lang="en-US" sz="3600" b="1" cap="all" spc="120" baseline="0" dirty="0" smtClean="0">
                <a:solidFill>
                  <a:srgbClr val="0070C0"/>
                </a:solidFill>
                <a:effectLst/>
                <a:latin typeface="AR CHRISTY" panose="02000000000000000000" pitchFamily="2" charset="0"/>
              </a:rPr>
              <a:t>A case study from Indian e-commerce customers</a:t>
            </a:r>
            <a:endParaRPr lang="en-IN" sz="3600" b="1" dirty="0">
              <a:solidFill>
                <a:srgbClr val="0070C0"/>
              </a:solidFill>
              <a:latin typeface="AR CHRISTY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0909" y="3756417"/>
            <a:ext cx="9144000" cy="1655762"/>
          </a:xfrm>
        </p:spPr>
        <p:txBody>
          <a:bodyPr>
            <a:normAutofit fontScale="85000" lnSpcReduction="20000"/>
          </a:bodyPr>
          <a:lstStyle/>
          <a:p>
            <a:pPr indent="-228600" algn="r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B050"/>
                </a:solidFill>
                <a:effectLst/>
                <a:latin typeface="Agency FB" panose="020B0503020202020204" pitchFamily="34" charset="0"/>
              </a:rPr>
              <a:t>Submitted by:</a:t>
            </a:r>
          </a:p>
          <a:p>
            <a:pPr indent="-228600" algn="r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dirty="0" err="1" smtClean="0">
                <a:solidFill>
                  <a:srgbClr val="00B050"/>
                </a:solidFill>
                <a:effectLst/>
                <a:latin typeface="Agency FB" panose="020B0503020202020204" pitchFamily="34" charset="0"/>
              </a:rPr>
              <a:t>Sidharth</a:t>
            </a:r>
            <a:r>
              <a:rPr lang="en-US" sz="3200" b="1" dirty="0" smtClean="0">
                <a:solidFill>
                  <a:srgbClr val="00B050"/>
                </a:solidFill>
                <a:effectLst/>
                <a:latin typeface="Agency FB" panose="020B0503020202020204" pitchFamily="34" charset="0"/>
              </a:rPr>
              <a:t> Das</a:t>
            </a:r>
          </a:p>
          <a:p>
            <a:pPr indent="-228600" algn="r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B050"/>
                </a:solidFill>
                <a:latin typeface="Agency FB" panose="020B0503020202020204" pitchFamily="34" charset="0"/>
              </a:rPr>
              <a:t>Internship Batch16</a:t>
            </a:r>
            <a:endParaRPr lang="en-US" sz="3200" b="1" dirty="0" smtClean="0">
              <a:solidFill>
                <a:srgbClr val="00B050"/>
              </a:solidFill>
              <a:effectLst/>
              <a:latin typeface="Agency FB" panose="020B0503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767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2904" y="339101"/>
            <a:ext cx="8911687" cy="1584701"/>
          </a:xfrm>
        </p:spPr>
        <p:txBody>
          <a:bodyPr>
            <a:normAutofit fontScale="90000"/>
          </a:bodyPr>
          <a:lstStyle/>
          <a:p>
            <a:r>
              <a:rPr lang="en-IN" sz="4000" b="1" u="sng" dirty="0" smtClean="0">
                <a:solidFill>
                  <a:srgbClr val="0070C0"/>
                </a:solidFill>
              </a:rPr>
              <a:t>1.	Descriptive Stats</a:t>
            </a:r>
            <a:br>
              <a:rPr lang="en-IN" sz="4000" b="1" u="sng" dirty="0" smtClean="0">
                <a:solidFill>
                  <a:srgbClr val="0070C0"/>
                </a:solidFill>
              </a:rPr>
            </a:br>
            <a:r>
              <a:rPr lang="en-IN" sz="2700" kern="1800" dirty="0">
                <a:solidFill>
                  <a:schemeClr val="tx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there are a huge number of features, it makes sense to divide the data into these categories:</a:t>
            </a:r>
            <a:r>
              <a:rPr lang="en-IN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IN" sz="27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700" u="sng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92" y="2317623"/>
            <a:ext cx="5872829" cy="2836268"/>
          </a:xfrm>
        </p:spPr>
      </p:pic>
      <p:sp>
        <p:nvSpPr>
          <p:cNvPr id="5" name="TextBox 4"/>
          <p:cNvSpPr txBox="1"/>
          <p:nvPr/>
        </p:nvSpPr>
        <p:spPr>
          <a:xfrm>
            <a:off x="7576458" y="1923803"/>
            <a:ext cx="4085112" cy="423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b="1" dirty="0" err="1">
                <a:solidFill>
                  <a:srgbClr val="C00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categorical_columns</a:t>
            </a:r>
            <a:r>
              <a:rPr lang="en-IN" b="1" dirty="0">
                <a:solidFill>
                  <a:srgbClr val="C00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C00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This will contain demographic features and other person specific features like age, gender, browser]</a:t>
            </a:r>
            <a:endParaRPr lang="en-IN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b="1" dirty="0" err="1">
                <a:solidFill>
                  <a:srgbClr val="C00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rating_columns</a:t>
            </a:r>
            <a:r>
              <a:rPr lang="en-IN" b="1" dirty="0">
                <a:solidFill>
                  <a:srgbClr val="C00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C00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This will contain all questions which have answers in the form of (Agree, Strongly Agree, Indifferent etc.)</a:t>
            </a:r>
            <a:endParaRPr lang="en-IN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b="1" dirty="0" err="1">
                <a:solidFill>
                  <a:srgbClr val="C00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ecommerce_columns</a:t>
            </a:r>
            <a:r>
              <a:rPr lang="en-IN" b="1" dirty="0">
                <a:solidFill>
                  <a:srgbClr val="C00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C00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This will contain all questions which have answers in the form of (amazon, </a:t>
            </a:r>
            <a:r>
              <a:rPr lang="en-IN" dirty="0" err="1">
                <a:solidFill>
                  <a:srgbClr val="C00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flipkart</a:t>
            </a:r>
            <a:r>
              <a:rPr lang="en-IN" dirty="0">
                <a:solidFill>
                  <a:srgbClr val="C00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solidFill>
                  <a:srgbClr val="C00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myntra</a:t>
            </a:r>
            <a:r>
              <a:rPr lang="en-IN" dirty="0">
                <a:solidFill>
                  <a:srgbClr val="C00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  <a:endParaRPr lang="en-IN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113471"/>
            <a:ext cx="8911687" cy="1280890"/>
          </a:xfrm>
        </p:spPr>
        <p:txBody>
          <a:bodyPr>
            <a:noAutofit/>
          </a:bodyPr>
          <a:lstStyle/>
          <a:p>
            <a:r>
              <a:rPr lang="en-US" sz="4000" b="1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Let's have a look at </a:t>
            </a:r>
            <a:r>
              <a:rPr lang="en-US" sz="4000" b="1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the </a:t>
            </a:r>
            <a:r>
              <a:rPr lang="en-US" sz="4000" b="1" smtClean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overall demographics </a:t>
            </a:r>
            <a:r>
              <a:rPr lang="en-US" sz="4000" b="1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of </a:t>
            </a:r>
            <a:br>
              <a:rPr lang="en-US" sz="4000" b="1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4000" b="1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the collected sample</a:t>
            </a:r>
            <a:endParaRPr lang="en-IN" sz="4000" b="1">
              <a:solidFill>
                <a:srgbClr val="0070C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195" y="946108"/>
            <a:ext cx="4650661" cy="274711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1394360"/>
            <a:ext cx="5969330" cy="4020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589" y="3914750"/>
            <a:ext cx="5213267" cy="25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0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2" y="220349"/>
            <a:ext cx="9462056" cy="1280890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  <a:latin typeface="Algerian" panose="04020705040A02060702" pitchFamily="82" charset="0"/>
              </a:rPr>
              <a:t>Univariate Analysis</a:t>
            </a:r>
            <a:endParaRPr lang="en-IN" b="1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46" y="4475459"/>
            <a:ext cx="3629088" cy="20735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71" y="3824651"/>
            <a:ext cx="5995982" cy="2724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11" y="1501239"/>
            <a:ext cx="3746107" cy="1746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853" y="375587"/>
            <a:ext cx="4726380" cy="20215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46" y="2334760"/>
            <a:ext cx="4653979" cy="202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3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32" y="191791"/>
            <a:ext cx="4906290" cy="191014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814" y="191791"/>
            <a:ext cx="4714713" cy="1910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31" y="2534252"/>
            <a:ext cx="4952761" cy="1918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92" y="2337319"/>
            <a:ext cx="5364504" cy="2216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4789229"/>
            <a:ext cx="6071351" cy="20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28" y="116447"/>
            <a:ext cx="4792095" cy="19854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32" y="116447"/>
            <a:ext cx="5343896" cy="19874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13" y="2362193"/>
            <a:ext cx="5036502" cy="1938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23" y="2412663"/>
            <a:ext cx="5563123" cy="1993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4714493"/>
            <a:ext cx="6071351" cy="186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0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2281" y="184723"/>
            <a:ext cx="8911687" cy="1280890"/>
          </a:xfrm>
        </p:spPr>
        <p:txBody>
          <a:bodyPr/>
          <a:lstStyle/>
          <a:p>
            <a:r>
              <a:rPr lang="en-US" b="1"/>
              <a:t>Some Important Conclusions Based on the initial Questions</a:t>
            </a:r>
            <a:endParaRPr lang="en-IN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2280" y="1465613"/>
            <a:ext cx="9923667" cy="503019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Age: 85% of the people are within age group 20-50 years. </a:t>
            </a:r>
            <a:r>
              <a:rPr lang="en-US" dirty="0"/>
              <a:t>Very small percentage of people are less than 20 or more than 50 years old.</a:t>
            </a:r>
          </a:p>
          <a:p>
            <a:r>
              <a:rPr lang="en-US" dirty="0"/>
              <a:t>Delhi, Greater Noida, Noida and Bangalore have the maximum participants.</a:t>
            </a:r>
          </a:p>
          <a:p>
            <a:r>
              <a:rPr lang="en-US" dirty="0"/>
              <a:t>Maximum number of participants have been using Online Shopping platforms for more than 4 years.</a:t>
            </a:r>
          </a:p>
          <a:p>
            <a:r>
              <a:rPr lang="en-US" dirty="0"/>
              <a:t>Purchases in last 1 year: Maximum People have made purchases less than 10 times. Next in line are 30-40 and 40+</a:t>
            </a:r>
          </a:p>
          <a:p>
            <a:r>
              <a:rPr lang="en-US" dirty="0"/>
              <a:t>Most people use Mobile internet during shopping on-line.</a:t>
            </a:r>
          </a:p>
          <a:p>
            <a:r>
              <a:rPr lang="en-US" dirty="0"/>
              <a:t>Very few people use desktops or tablets; while most are using Smartphones and laptops.</a:t>
            </a:r>
          </a:p>
          <a:p>
            <a:r>
              <a:rPr lang="en-US" dirty="0"/>
              <a:t>A large percentage of people use Google Chrome.</a:t>
            </a:r>
          </a:p>
          <a:p>
            <a:r>
              <a:rPr lang="en-US" dirty="0"/>
              <a:t>Search Engines are the most used channel which guide people to their </a:t>
            </a:r>
            <a:r>
              <a:rPr lang="en-US" dirty="0" err="1"/>
              <a:t>favourite</a:t>
            </a:r>
            <a:r>
              <a:rPr lang="en-US" dirty="0"/>
              <a:t> online store.</a:t>
            </a:r>
          </a:p>
          <a:p>
            <a:r>
              <a:rPr lang="en-US" dirty="0"/>
              <a:t>Most people take purchase decision after spending more than 15 minutes.</a:t>
            </a:r>
          </a:p>
          <a:p>
            <a:r>
              <a:rPr lang="en-US" dirty="0"/>
              <a:t>Credit/Debit cards are the most used mode of payment.</a:t>
            </a:r>
          </a:p>
          <a:p>
            <a:r>
              <a:rPr lang="en-US" dirty="0"/>
              <a:t>Maximum people abandon the items in cart 'sometimes' as opposed to never or frequently.</a:t>
            </a:r>
          </a:p>
          <a:p>
            <a:r>
              <a:rPr lang="en-US" dirty="0"/>
              <a:t>The biggest reason to abandon is 'Better alternative offer.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8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780" y="-80927"/>
            <a:ext cx="8911687" cy="1280890"/>
          </a:xfrm>
        </p:spPr>
        <p:txBody>
          <a:bodyPr/>
          <a:lstStyle/>
          <a:p>
            <a:r>
              <a:rPr lang="en-US" b="1">
                <a:solidFill>
                  <a:schemeClr val="tx2"/>
                </a:solidFill>
              </a:rPr>
              <a:t>Location(Pin-Code)</a:t>
            </a:r>
            <a:endParaRPr lang="en-IN" b="1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082032"/>
            <a:ext cx="9821388" cy="2658695"/>
          </a:xfrm>
        </p:spPr>
      </p:pic>
      <p:sp>
        <p:nvSpPr>
          <p:cNvPr id="5" name="TextBox 4"/>
          <p:cNvSpPr txBox="1"/>
          <p:nvPr/>
        </p:nvSpPr>
        <p:spPr>
          <a:xfrm>
            <a:off x="1555173" y="3930732"/>
            <a:ext cx="8633361" cy="293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chemeClr val="tx2"/>
                </a:solidFill>
                <a:effectLst/>
              </a:rPr>
              <a:t>Pin Code 201308: Has the Most Number of buyers, closely Followed by 132001, 201310 and 110044.</a:t>
            </a:r>
          </a:p>
          <a:p>
            <a:pPr indent="-228600">
              <a:spcBef>
                <a:spcPts val="120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effectLst/>
              </a:rPr>
              <a:t>201308 and 201310: These belong to Gr. Noida, </a:t>
            </a:r>
            <a:r>
              <a:rPr lang="en-US" sz="1600" dirty="0" err="1" smtClean="0">
                <a:solidFill>
                  <a:schemeClr val="tx2"/>
                </a:solidFill>
                <a:effectLst/>
              </a:rPr>
              <a:t>Gautham</a:t>
            </a:r>
            <a:r>
              <a:rPr lang="en-US" sz="1600" dirty="0" smtClean="0">
                <a:solidFill>
                  <a:schemeClr val="tx2"/>
                </a:solidFill>
                <a:effectLst/>
              </a:rPr>
              <a:t> </a:t>
            </a:r>
            <a:r>
              <a:rPr lang="en-US" sz="1600" dirty="0" err="1" smtClean="0">
                <a:solidFill>
                  <a:schemeClr val="tx2"/>
                </a:solidFill>
                <a:effectLst/>
              </a:rPr>
              <a:t>Budha</a:t>
            </a:r>
            <a:r>
              <a:rPr lang="en-US" sz="1600" dirty="0" smtClean="0">
                <a:solidFill>
                  <a:schemeClr val="tx2"/>
                </a:solidFill>
                <a:effectLst/>
              </a:rPr>
              <a:t> Nagar. As this area consists of the Knowledge Park, where a lot of Students are available, this may have led to the high count.</a:t>
            </a:r>
          </a:p>
          <a:p>
            <a:pPr indent="-228600">
              <a:spcBef>
                <a:spcPts val="120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effectLst/>
              </a:rPr>
              <a:t>132001 - </a:t>
            </a:r>
            <a:r>
              <a:rPr lang="en-US" sz="1600" dirty="0" err="1" smtClean="0">
                <a:solidFill>
                  <a:schemeClr val="tx2"/>
                </a:solidFill>
                <a:effectLst/>
              </a:rPr>
              <a:t>Karnal</a:t>
            </a:r>
            <a:r>
              <a:rPr lang="en-US" sz="1600" dirty="0" smtClean="0">
                <a:solidFill>
                  <a:schemeClr val="tx2"/>
                </a:solidFill>
                <a:effectLst/>
              </a:rPr>
              <a:t>, Haryana</a:t>
            </a:r>
          </a:p>
          <a:p>
            <a:pPr indent="-228600">
              <a:spcBef>
                <a:spcPts val="120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effectLst/>
              </a:rPr>
              <a:t>110044 - South Delhi, </a:t>
            </a:r>
            <a:r>
              <a:rPr lang="en-US" sz="1600" dirty="0" err="1" smtClean="0">
                <a:solidFill>
                  <a:schemeClr val="tx2"/>
                </a:solidFill>
                <a:effectLst/>
              </a:rPr>
              <a:t>Badarpur</a:t>
            </a:r>
            <a:r>
              <a:rPr lang="en-US" sz="1600" dirty="0" smtClean="0">
                <a:solidFill>
                  <a:schemeClr val="tx2"/>
                </a:solidFill>
                <a:effectLst/>
              </a:rPr>
              <a:t> Area</a:t>
            </a:r>
          </a:p>
          <a:p>
            <a:endParaRPr lang="en-IN" sz="1600"/>
          </a:p>
        </p:txBody>
      </p:sp>
    </p:spTree>
    <p:extLst>
      <p:ext uri="{BB962C8B-B14F-4D97-AF65-F5344CB8AC3E}">
        <p14:creationId xmlns:p14="http://schemas.microsoft.com/office/powerpoint/2010/main" val="226453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172" y="362852"/>
            <a:ext cx="9652061" cy="1280890"/>
          </a:xfrm>
        </p:spPr>
        <p:txBody>
          <a:bodyPr/>
          <a:lstStyle/>
          <a:p>
            <a:r>
              <a:rPr lang="en-US" b="1" u="sng">
                <a:solidFill>
                  <a:srgbClr val="0070C0"/>
                </a:solidFill>
                <a:latin typeface="Helvetica Neue"/>
              </a:rPr>
              <a:t>Key Observations</a:t>
            </a:r>
            <a:endParaRPr lang="en-IN" u="sng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172" y="1219200"/>
            <a:ext cx="8915400" cy="5217226"/>
          </a:xfrm>
        </p:spPr>
        <p:txBody>
          <a:bodyPr>
            <a:normAutofit/>
          </a:bodyPr>
          <a:lstStyle/>
          <a:p>
            <a:r>
              <a:rPr lang="en-US" sz="2000">
                <a:latin typeface="Helvetica Neue"/>
              </a:rPr>
              <a:t>A large majority of people believe that content on the website must be easy to read and understand.</a:t>
            </a:r>
          </a:p>
          <a:p>
            <a:r>
              <a:rPr lang="en-US" sz="2000" dirty="0">
                <a:latin typeface="Helvetica Neue"/>
              </a:rPr>
              <a:t>People agree that Information on similar product to the one highlighted is important.</a:t>
            </a:r>
          </a:p>
          <a:p>
            <a:r>
              <a:rPr lang="en-US" sz="2000" dirty="0">
                <a:latin typeface="Helvetica Neue"/>
              </a:rPr>
              <a:t>70% people believe that Complete information on listed seller and product is important for purchase decision.</a:t>
            </a:r>
          </a:p>
          <a:p>
            <a:r>
              <a:rPr lang="en-US" sz="2000" dirty="0">
                <a:latin typeface="Helvetica Neue"/>
              </a:rPr>
              <a:t>90% people believe that All relevant information on listed products must be stated clearly</a:t>
            </a:r>
          </a:p>
          <a:p>
            <a:r>
              <a:rPr lang="en-US" sz="2000" dirty="0">
                <a:latin typeface="Helvetica Neue"/>
              </a:rPr>
              <a:t>For more than 90% people, ease of navigation of website, loading or processing speed as well as User friendly Interface of the website is important.</a:t>
            </a:r>
          </a:p>
          <a:p>
            <a:r>
              <a:rPr lang="en-US" sz="2000" dirty="0">
                <a:latin typeface="Helvetica Neue"/>
              </a:rPr>
              <a:t>Other important parameters are - Convenient Payment Methods, privacy of customers, responsiveness, availability of several Communication channels, return and replacement policy.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0046" y="339102"/>
            <a:ext cx="9699563" cy="1280890"/>
          </a:xfrm>
        </p:spPr>
        <p:txBody>
          <a:bodyPr/>
          <a:lstStyle/>
          <a:p>
            <a:r>
              <a:rPr lang="en-IN" b="1" dirty="0">
                <a:solidFill>
                  <a:srgbClr val="0070C0"/>
                </a:solidFill>
              </a:rPr>
              <a:t>Important Factors for Satisfaction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443" y="1397330"/>
            <a:ext cx="8915400" cy="4469080"/>
          </a:xfrm>
        </p:spPr>
        <p:txBody>
          <a:bodyPr/>
          <a:lstStyle/>
          <a:p>
            <a:r>
              <a:rPr lang="en-US">
                <a:latin typeface="Helvetica Neue"/>
              </a:rPr>
              <a:t>Around 20% people don't that Displaying quality Information on the website improves satisfaction of customers. </a:t>
            </a:r>
            <a:r>
              <a:rPr lang="en-US" dirty="0">
                <a:latin typeface="Helvetica Neue"/>
              </a:rPr>
              <a:t>The other 80% agree that it is important.</a:t>
            </a:r>
          </a:p>
          <a:p>
            <a:r>
              <a:rPr lang="en-US" dirty="0">
                <a:latin typeface="Helvetica Neue"/>
              </a:rPr>
              <a:t>Almost all participants believe that User derive satisfaction while shopping on a good quality website or application.</a:t>
            </a:r>
          </a:p>
          <a:p>
            <a:r>
              <a:rPr lang="en-US" dirty="0">
                <a:latin typeface="Helvetica Neue"/>
              </a:rPr>
              <a:t>Very high percentage of people believe that Net Benefit derived from shopping online can lead to user-satisfaction.</a:t>
            </a:r>
          </a:p>
          <a:p>
            <a:r>
              <a:rPr lang="en-US" dirty="0">
                <a:latin typeface="Helvetica Neue"/>
              </a:rPr>
              <a:t>Most People believe that User satisfaction cannot exist without trust.</a:t>
            </a:r>
          </a:p>
          <a:p>
            <a:endParaRPr lang="en-IN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151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362852"/>
            <a:ext cx="8911687" cy="1280890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Company Specific Questions</a:t>
            </a:r>
            <a:r>
              <a:rPr lang="en-IN" b="1">
                <a:solidFill>
                  <a:srgbClr val="0070C0"/>
                </a:solidFill>
              </a:rPr>
              <a:t/>
            </a:r>
            <a:br>
              <a:rPr lang="en-IN" b="1">
                <a:solidFill>
                  <a:srgbClr val="0070C0"/>
                </a:solidFill>
              </a:rPr>
            </a:br>
            <a:endParaRPr lang="en-IN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56" y="1176030"/>
            <a:ext cx="4786532" cy="14504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47" y="1003297"/>
            <a:ext cx="5166486" cy="1984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46" y="2859689"/>
            <a:ext cx="4358919" cy="1692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75" y="3245662"/>
            <a:ext cx="4545268" cy="1603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42" y="4912393"/>
            <a:ext cx="5244324" cy="171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208473"/>
            <a:ext cx="9864456" cy="1537199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  <a:latin typeface="Agency FB" panose="020B0503020202020204" pitchFamily="34" charset="0"/>
              </a:rPr>
              <a:t>Business Problem Framing &amp; </a:t>
            </a:r>
            <a:r>
              <a:rPr lang="en-US" b="1" dirty="0">
                <a:solidFill>
                  <a:srgbClr val="002060"/>
                </a:solidFill>
                <a:latin typeface="Agency FB" panose="020B0503020202020204" pitchFamily="34" charset="0"/>
              </a:rPr>
              <a:t>Conceptual Background of the Domain Problem</a:t>
            </a:r>
            <a:endParaRPr lang="en-IN" b="1" dirty="0">
              <a:solidFill>
                <a:srgbClr val="002060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7316" y="1432677"/>
            <a:ext cx="8915400" cy="3777622"/>
          </a:xfrm>
        </p:spPr>
        <p:txBody>
          <a:bodyPr/>
          <a:lstStyle/>
          <a:p>
            <a:r>
              <a:rPr lang="en-IN" sz="2000" dirty="0"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Statement: Analyse the Features affecting Customer Satisfaction &amp; retention and test if brand preference depends on factors like age and gender.</a:t>
            </a:r>
          </a:p>
          <a:p>
            <a:r>
              <a:rPr lang="en-IN" sz="2000" dirty="0"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combination of both utilitarian value and hedonistic values are needed to affect the repeat purchase intention (loyalty) positively. </a:t>
            </a:r>
          </a:p>
          <a:p>
            <a:r>
              <a:rPr lang="en-IN" sz="2000" dirty="0"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data is collected from the Indian online shoppers. Results indicate the e-retail success factors, which are very much critical for customer satisfaction</a:t>
            </a:r>
            <a:r>
              <a:rPr lang="en-IN" sz="2000" dirty="0" smtClean="0"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 descr="https://www.researchgate.net/profile/Vikas_Kumar146/publication/346412647/figure/fig1/AS:962618307145728@1606517497246/Proposed-customer-retention-model_W64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261" y="4234180"/>
            <a:ext cx="5731510" cy="2623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8714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95" y="192568"/>
            <a:ext cx="4485405" cy="17124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31" y="192568"/>
            <a:ext cx="5001081" cy="1498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78" y="2112789"/>
            <a:ext cx="5117838" cy="18486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91" y="2336542"/>
            <a:ext cx="4806810" cy="1416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78" y="4319270"/>
            <a:ext cx="5098378" cy="19070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91" y="4097540"/>
            <a:ext cx="5224865" cy="191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7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41" y="338514"/>
            <a:ext cx="5185946" cy="156648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39" y="338514"/>
            <a:ext cx="4556405" cy="1751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57" y="2190596"/>
            <a:ext cx="4970896" cy="1751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86" y="2540866"/>
            <a:ext cx="4560425" cy="1401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57" y="4118573"/>
            <a:ext cx="4547343" cy="19459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394" y="4227542"/>
            <a:ext cx="4819787" cy="19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63" y="231688"/>
            <a:ext cx="4022087" cy="16733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351" y="334083"/>
            <a:ext cx="4669698" cy="1447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44" y="2105932"/>
            <a:ext cx="4409255" cy="1587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697" y="2203408"/>
            <a:ext cx="3947472" cy="1391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71" y="3865952"/>
            <a:ext cx="4436757" cy="215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551" y="624110"/>
            <a:ext cx="9652061" cy="1280890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Favorite Retailers as per Questionaire</a:t>
            </a:r>
            <a:endParaRPr lang="en-IN" b="1">
              <a:solidFill>
                <a:srgbClr val="0070C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F527160-7445-4322-8A61-EDC174877EF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905000"/>
            <a:ext cx="9866312" cy="425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4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</a:rPr>
              <a:t>Conclusion of Descriptive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2551" y="1401288"/>
            <a:ext cx="9652061" cy="4509934"/>
          </a:xfrm>
        </p:spPr>
        <p:txBody>
          <a:bodyPr/>
          <a:lstStyle/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dirty="0" smtClean="0"/>
              <a:t>Comparing </a:t>
            </a:r>
            <a:r>
              <a:rPr lang="en-US" dirty="0"/>
              <a:t>the Customer's Perceptions and the Company's performance we can conclude that the Companies likely to have</a:t>
            </a:r>
          </a:p>
          <a:p>
            <a:pPr marL="0" indent="0">
              <a:buNone/>
            </a:pPr>
            <a:r>
              <a:rPr lang="en-US" dirty="0"/>
              <a:t>High Customer Satisfaction and Retention:</a:t>
            </a:r>
          </a:p>
          <a:p>
            <a:r>
              <a:rPr lang="en-US" dirty="0"/>
              <a:t>1.	Amazon.com</a:t>
            </a:r>
          </a:p>
          <a:p>
            <a:r>
              <a:rPr lang="en-US" dirty="0"/>
              <a:t>2.	Flipkart.com</a:t>
            </a:r>
          </a:p>
          <a:p>
            <a:pPr marL="0" indent="0">
              <a:buNone/>
            </a:pPr>
            <a:r>
              <a:rPr lang="en-US" dirty="0"/>
              <a:t>High Risk of Customer Churn:</a:t>
            </a:r>
          </a:p>
          <a:p>
            <a:r>
              <a:rPr lang="en-US" dirty="0"/>
              <a:t>1.	Myntra.com</a:t>
            </a:r>
          </a:p>
          <a:p>
            <a:r>
              <a:rPr lang="en-US" dirty="0"/>
              <a:t>2.	Snapdeal.com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41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</a:rPr>
              <a:t>2. Inferential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553" y="1591294"/>
            <a:ext cx="9557059" cy="4319928"/>
          </a:xfrm>
        </p:spPr>
        <p:txBody>
          <a:bodyPr/>
          <a:lstStyle/>
          <a:p>
            <a:r>
              <a:rPr lang="en-US" dirty="0"/>
              <a:t>First Hypothesis</a:t>
            </a:r>
          </a:p>
          <a:p>
            <a:endParaRPr lang="en-US" dirty="0"/>
          </a:p>
          <a:p>
            <a:r>
              <a:rPr lang="en-US" dirty="0"/>
              <a:t>H0: There is no association between gender and e-retail company (Gender and e-retail company are independent)</a:t>
            </a:r>
          </a:p>
          <a:p>
            <a:r>
              <a:rPr lang="en-US" dirty="0"/>
              <a:t>H1: There is an association between gender and e-retail company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144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71612"/>
            <a:ext cx="8911687" cy="1280890"/>
          </a:xfrm>
        </p:spPr>
        <p:txBody>
          <a:bodyPr/>
          <a:lstStyle/>
          <a:p>
            <a:r>
              <a:rPr lang="en-IN" b="1" dirty="0">
                <a:solidFill>
                  <a:srgbClr val="0070C0"/>
                </a:solidFill>
              </a:rPr>
              <a:t>Chi-squared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A8F4611-887C-4257-B388-C485B8CFD75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52" y="1474381"/>
            <a:ext cx="8915400" cy="2175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063E6F3-79E4-4E69-A8C3-4A91FF4EE5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85452" y="3866445"/>
            <a:ext cx="3407229" cy="1172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0CCE147-678E-42AC-970B-D5C0E2292B1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85453" y="5255276"/>
            <a:ext cx="3407228" cy="1033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58296" y="4096987"/>
            <a:ext cx="46907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</a:rPr>
              <a:t>chi-square statistic:- 2.1852257166231297</a:t>
            </a:r>
          </a:p>
          <a:p>
            <a:endParaRPr lang="en-IN" b="1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IN" b="1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critical_value</a:t>
            </a: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</a:rPr>
              <a:t>: 14.067140449340169</a:t>
            </a:r>
          </a:p>
          <a:p>
            <a:endParaRPr lang="en-IN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</a:rPr>
              <a:t>Result: Failed to Reject H0, there is no association between gender and e-retail company recommended to a friend.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217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Helvetica Neue"/>
              </a:rPr>
              <a:t>Second Hypothesis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H0: There is no association between age and e-retail company that person would recommend to a friend(age and e-retail company are independent)</a:t>
            </a:r>
          </a:p>
          <a:p>
            <a:endParaRPr lang="en-US" dirty="0">
              <a:latin typeface="Helvetica Neue"/>
            </a:endParaRPr>
          </a:p>
          <a:p>
            <a:r>
              <a:rPr lang="en-US" dirty="0">
                <a:latin typeface="Helvetica Neue"/>
              </a:rPr>
              <a:t>H1: There is an association between age and e-retail company that person would recommend to a friend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66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</a:rPr>
              <a:t>Chi-squared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424BD3F-1D43-4DE9-AE5D-A4787A3E0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00" y="1468352"/>
            <a:ext cx="8915400" cy="1960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D31722-8091-4C82-9031-E0DFF875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08" y="3471685"/>
            <a:ext cx="3970963" cy="1603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71BD5EA-F981-4697-99E3-7BFC7F953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006" y="5018648"/>
            <a:ext cx="3970963" cy="1839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2047" y="3716977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</a:rPr>
              <a:t>chi-square statistic:- 17.219333961318835</a:t>
            </a:r>
          </a:p>
          <a:p>
            <a:r>
              <a:rPr lang="en-IN" b="1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critical_value</a:t>
            </a:r>
            <a:r>
              <a:rPr lang="en-IN" b="1" smtClean="0">
                <a:latin typeface="Calibri" panose="020F0502020204030204" pitchFamily="34" charset="0"/>
                <a:ea typeface="Calibri" panose="020F0502020204030204" pitchFamily="34" charset="0"/>
              </a:rPr>
              <a:t>: 41.33713815142739</a:t>
            </a:r>
          </a:p>
          <a:p>
            <a:endParaRPr lang="en-IN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</a:rPr>
              <a:t>Result: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</a:rPr>
              <a:t>Failed to Reject H0, Therefore, There is no association between age and e-retail company that person would recommend to a friend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996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7907" y="255975"/>
            <a:ext cx="8911687" cy="1280890"/>
          </a:xfrm>
        </p:spPr>
        <p:txBody>
          <a:bodyPr>
            <a:normAutofit/>
          </a:bodyPr>
          <a:lstStyle/>
          <a:p>
            <a:r>
              <a:rPr lang="en-IN" sz="5400" b="1" dirty="0">
                <a:solidFill>
                  <a:srgbClr val="00B0F0"/>
                </a:solidFill>
                <a:latin typeface="AR CENA" panose="02000000000000000000" pitchFamily="2" charset="0"/>
              </a:rPr>
              <a:t>Analytical Problem Framing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822" y="1765465"/>
            <a:ext cx="8915400" cy="3777622"/>
          </a:xfrm>
        </p:spPr>
        <p:txBody>
          <a:bodyPr/>
          <a:lstStyle/>
          <a:p>
            <a:r>
              <a:rPr lang="en-IN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Scientists must apply their analytical skills to give findings and conclusions in detailed data analysis written in </a:t>
            </a:r>
            <a:r>
              <a:rPr lang="en-IN" sz="2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IN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notebook.</a:t>
            </a:r>
          </a:p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will be going about this task in 2 parts:</a:t>
            </a:r>
          </a:p>
          <a:p>
            <a:pPr marL="0" indent="0"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•	Descriptive Statistics</a:t>
            </a:r>
          </a:p>
          <a:p>
            <a:pPr marL="0" indent="0"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•	Inferential Statistics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1891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7" y="172847"/>
            <a:ext cx="8204488" cy="800930"/>
          </a:xfrm>
        </p:spPr>
        <p:txBody>
          <a:bodyPr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lang="en-US" b="1">
                <a:solidFill>
                  <a:srgbClr val="0070C0"/>
                </a:solidFill>
                <a:latin typeface="Algerian" panose="04020705040A02060702" pitchFamily="82" charset="0"/>
              </a:rPr>
              <a:t>Data </a:t>
            </a:r>
            <a:r>
              <a:rPr lang="en-US" b="1" smtClean="0">
                <a:solidFill>
                  <a:srgbClr val="0070C0"/>
                </a:solidFill>
                <a:latin typeface="Algerian" panose="04020705040A02060702" pitchFamily="82" charset="0"/>
              </a:rPr>
              <a:t>Set</a:t>
            </a:r>
            <a:br>
              <a:rPr lang="en-US" b="1" smtClean="0">
                <a:solidFill>
                  <a:srgbClr val="0070C0"/>
                </a:solidFill>
                <a:latin typeface="Algerian" panose="04020705040A02060702" pitchFamily="82" charset="0"/>
              </a:rPr>
            </a:br>
            <a:r>
              <a:rPr lang="en-IN" sz="2200" b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two sheets (one is detailed) and second is encoded in the excel file. </a:t>
            </a:r>
            <a:r>
              <a:rPr lang="en-IN" sz="22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 is in the form of a Questionnaire - probably Google Forms.</a:t>
            </a:r>
            <a:br>
              <a:rPr lang="en-IN" sz="22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2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Shape – 269 Rows; 71 Columns</a:t>
            </a:r>
            <a:r>
              <a:rPr lang="en-IN" sz="2200" b="1" dirty="0">
                <a:solidFill>
                  <a:schemeClr val="tx2"/>
                </a:solidFill>
              </a:rPr>
              <a:t/>
            </a:r>
            <a:br>
              <a:rPr lang="en-IN" sz="2200" b="1" dirty="0">
                <a:solidFill>
                  <a:schemeClr val="tx2"/>
                </a:solidFill>
              </a:rPr>
            </a:br>
            <a:endParaRPr lang="en-IN" sz="2200" b="1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65" y="1729715"/>
            <a:ext cx="10179810" cy="4896715"/>
          </a:xfrm>
        </p:spPr>
      </p:pic>
    </p:spTree>
    <p:extLst>
      <p:ext uri="{BB962C8B-B14F-4D97-AF65-F5344CB8AC3E}">
        <p14:creationId xmlns:p14="http://schemas.microsoft.com/office/powerpoint/2010/main" val="344614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5" y="118753"/>
            <a:ext cx="10336530" cy="6507678"/>
          </a:xfrm>
        </p:spPr>
      </p:pic>
    </p:spTree>
    <p:extLst>
      <p:ext uri="{BB962C8B-B14F-4D97-AF65-F5344CB8AC3E}">
        <p14:creationId xmlns:p14="http://schemas.microsoft.com/office/powerpoint/2010/main" val="411006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21" y="213755"/>
            <a:ext cx="10307782" cy="6317674"/>
          </a:xfrm>
        </p:spPr>
      </p:pic>
    </p:spTree>
    <p:extLst>
      <p:ext uri="{BB962C8B-B14F-4D97-AF65-F5344CB8AC3E}">
        <p14:creationId xmlns:p14="http://schemas.microsoft.com/office/powerpoint/2010/main" val="405098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77" y="102918"/>
            <a:ext cx="10345525" cy="6535387"/>
          </a:xfrm>
        </p:spPr>
      </p:pic>
    </p:spTree>
    <p:extLst>
      <p:ext uri="{BB962C8B-B14F-4D97-AF65-F5344CB8AC3E}">
        <p14:creationId xmlns:p14="http://schemas.microsoft.com/office/powerpoint/2010/main" val="405893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19" y="142505"/>
            <a:ext cx="10259489" cy="6555178"/>
          </a:xfrm>
        </p:spPr>
      </p:pic>
    </p:spTree>
    <p:extLst>
      <p:ext uri="{BB962C8B-B14F-4D97-AF65-F5344CB8AC3E}">
        <p14:creationId xmlns:p14="http://schemas.microsoft.com/office/powerpoint/2010/main" val="329301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299" y="244100"/>
            <a:ext cx="9723313" cy="128089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Checking for Null Values in the dataset</a:t>
            </a:r>
            <a:endParaRPr lang="en-IN" b="1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1299" y="2133600"/>
            <a:ext cx="9723313" cy="4480300"/>
          </a:xfrm>
        </p:spPr>
        <p:txBody>
          <a:bodyPr>
            <a:normAutofit/>
          </a:bodyPr>
          <a:lstStyle/>
          <a:p>
            <a:endParaRPr lang="en-US" sz="2800" b="1" smtClean="0">
              <a:solidFill>
                <a:schemeClr val="tx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endParaRPr lang="en-US" sz="2800" b="1" dirty="0" smtClean="0">
              <a:solidFill>
                <a:schemeClr val="tx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endParaRPr lang="en-US" sz="2800" b="1" dirty="0">
              <a:solidFill>
                <a:schemeClr val="tx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endParaRPr lang="en-US" sz="2800" b="1" dirty="0" smtClean="0">
              <a:solidFill>
                <a:schemeClr val="tx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endParaRPr lang="en-US" sz="2800" b="1" dirty="0">
              <a:solidFill>
                <a:schemeClr val="tx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endParaRPr lang="en-US" sz="2800" b="1" dirty="0" smtClean="0">
              <a:solidFill>
                <a:schemeClr val="tx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r>
              <a:rPr lang="en-US" sz="2800" b="1" dirty="0" smtClean="0">
                <a:solidFill>
                  <a:schemeClr val="tx1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The  </a:t>
            </a:r>
            <a:r>
              <a:rPr lang="en-US" sz="2800" b="1" dirty="0" err="1">
                <a:solidFill>
                  <a:schemeClr val="tx1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heatmap</a:t>
            </a:r>
            <a:r>
              <a:rPr lang="en-US" sz="2800" b="1" dirty="0">
                <a:solidFill>
                  <a:schemeClr val="tx1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 shows there are no null values in the collected dataset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19" y="1018196"/>
            <a:ext cx="5711351" cy="403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4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57</TotalTime>
  <Words>877</Words>
  <Application>Microsoft Office PowerPoint</Application>
  <PresentationFormat>Widescreen</PresentationFormat>
  <Paragraphs>89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Agency FB</vt:lpstr>
      <vt:lpstr>Aharoni</vt:lpstr>
      <vt:lpstr>Algerian</vt:lpstr>
      <vt:lpstr>Angsana New</vt:lpstr>
      <vt:lpstr>Aparajita</vt:lpstr>
      <vt:lpstr>AR CENA</vt:lpstr>
      <vt:lpstr>AR CHRISTY</vt:lpstr>
      <vt:lpstr>Arial</vt:lpstr>
      <vt:lpstr>Calibri</vt:lpstr>
      <vt:lpstr>Century Gothic</vt:lpstr>
      <vt:lpstr>Century Schoolbook</vt:lpstr>
      <vt:lpstr>Helvetica</vt:lpstr>
      <vt:lpstr>Helvetica Neue</vt:lpstr>
      <vt:lpstr>Times New Roman</vt:lpstr>
      <vt:lpstr>Wingdings 3</vt:lpstr>
      <vt:lpstr>Wisp</vt:lpstr>
      <vt:lpstr>E-retail factors for customer activation and retention:  A case study from Indian e-commerce customers</vt:lpstr>
      <vt:lpstr>Business Problem Framing &amp; Conceptual Background of the Domain Problem</vt:lpstr>
      <vt:lpstr>Analytical Problem Framing</vt:lpstr>
      <vt:lpstr>Data Set There are two sheets (one is detailed) and second is encoded in the excel file. The data is in the form of a Questionnaire - probably Google Forms. Shape – 269 Rows; 71 Columns </vt:lpstr>
      <vt:lpstr>PowerPoint Presentation</vt:lpstr>
      <vt:lpstr>PowerPoint Presentation</vt:lpstr>
      <vt:lpstr>PowerPoint Presentation</vt:lpstr>
      <vt:lpstr>PowerPoint Presentation</vt:lpstr>
      <vt:lpstr>Checking for Null Values in the dataset</vt:lpstr>
      <vt:lpstr>1. Descriptive Stats As there are a huge number of features, it makes sense to divide the data into these categories: </vt:lpstr>
      <vt:lpstr>Let's have a look at the overall demographics of  the collected sample</vt:lpstr>
      <vt:lpstr>Univariate Analysis</vt:lpstr>
      <vt:lpstr>PowerPoint Presentation</vt:lpstr>
      <vt:lpstr>PowerPoint Presentation</vt:lpstr>
      <vt:lpstr>Some Important Conclusions Based on the initial Questions</vt:lpstr>
      <vt:lpstr>Location(Pin-Code)</vt:lpstr>
      <vt:lpstr>Key Observations</vt:lpstr>
      <vt:lpstr>Important Factors for Satisfaction</vt:lpstr>
      <vt:lpstr>Company Specific Questions </vt:lpstr>
      <vt:lpstr>PowerPoint Presentation</vt:lpstr>
      <vt:lpstr>PowerPoint Presentation</vt:lpstr>
      <vt:lpstr>PowerPoint Presentation</vt:lpstr>
      <vt:lpstr>Favorite Retailers as per Questionaire</vt:lpstr>
      <vt:lpstr>Conclusion of Descriptive Analysis</vt:lpstr>
      <vt:lpstr>2. Inferential Statistics</vt:lpstr>
      <vt:lpstr>Chi-squared Test</vt:lpstr>
      <vt:lpstr>Second Hypothesis</vt:lpstr>
      <vt:lpstr>Chi-squared Test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E-retail factors for customer activation and retention:  A case study from Indian e-commerce customers</dc:title>
  <dc:creator>Pournamasi Das</dc:creator>
  <cp:lastModifiedBy>Pournamasi Das</cp:lastModifiedBy>
  <cp:revision>7</cp:revision>
  <dcterms:created xsi:type="dcterms:W3CDTF">2021-08-04T14:40:36Z</dcterms:created>
  <dcterms:modified xsi:type="dcterms:W3CDTF">2021-08-04T15:37:51Z</dcterms:modified>
</cp:coreProperties>
</file>